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4"/>
  </p:notesMasterIdLst>
  <p:handoutMasterIdLst>
    <p:handoutMasterId r:id="rId35"/>
  </p:handoutMasterIdLst>
  <p:sldIdLst>
    <p:sldId id="292" r:id="rId5"/>
    <p:sldId id="415" r:id="rId6"/>
    <p:sldId id="291" r:id="rId7"/>
    <p:sldId id="295" r:id="rId8"/>
    <p:sldId id="303" r:id="rId9"/>
    <p:sldId id="427" r:id="rId10"/>
    <p:sldId id="305" r:id="rId11"/>
    <p:sldId id="405" r:id="rId12"/>
    <p:sldId id="310" r:id="rId13"/>
    <p:sldId id="414" r:id="rId14"/>
    <p:sldId id="301" r:id="rId15"/>
    <p:sldId id="300" r:id="rId16"/>
    <p:sldId id="296" r:id="rId17"/>
    <p:sldId id="307" r:id="rId18"/>
    <p:sldId id="416" r:id="rId19"/>
    <p:sldId id="306" r:id="rId20"/>
    <p:sldId id="417" r:id="rId21"/>
    <p:sldId id="404" r:id="rId22"/>
    <p:sldId id="421" r:id="rId23"/>
    <p:sldId id="298" r:id="rId24"/>
    <p:sldId id="423" r:id="rId25"/>
    <p:sldId id="422" r:id="rId26"/>
    <p:sldId id="273" r:id="rId27"/>
    <p:sldId id="424" r:id="rId28"/>
    <p:sldId id="425" r:id="rId29"/>
    <p:sldId id="419" r:id="rId30"/>
    <p:sldId id="418" r:id="rId31"/>
    <p:sldId id="426" r:id="rId32"/>
    <p:sldId id="293" r:id="rId3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39" autoAdjust="0"/>
  </p:normalViewPr>
  <p:slideViewPr>
    <p:cSldViewPr snapToGrid="0">
      <p:cViewPr varScale="1">
        <p:scale>
          <a:sx n="112" d="100"/>
          <a:sy n="112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23/10/25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23/10/25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23/10/25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em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58952"/>
            <a:ext cx="5059680" cy="2806369"/>
          </a:xfrm>
        </p:spPr>
        <p:txBody>
          <a:bodyPr>
            <a:normAutofit/>
          </a:bodyPr>
          <a:lstStyle/>
          <a:p>
            <a:pPr algn="ctr"/>
            <a:r>
              <a:rPr lang="it-IT" sz="5400" b="0" i="1" dirty="0"/>
              <a:t>RYGB: EVOLUZIONE DELLA TECNICA</a:t>
            </a:r>
            <a:endParaRPr lang="it-IT" sz="5400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9904" y="3839769"/>
            <a:ext cx="4743450" cy="1279652"/>
          </a:xfrm>
        </p:spPr>
        <p:txBody>
          <a:bodyPr>
            <a:normAutofit fontScale="92500"/>
          </a:bodyPr>
          <a:lstStyle/>
          <a:p>
            <a:r>
              <a:rPr lang="it-IT" sz="3900" b="1" dirty="0">
                <a:solidFill>
                  <a:srgbClr val="00ACB6"/>
                </a:solidFill>
              </a:rPr>
              <a:t>Pier Paolo Cutolo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Policlinico san Pietro BG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57E7D2-6741-693D-A6D0-59E8E29C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92" y="5393870"/>
            <a:ext cx="1826062" cy="12129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B8F67A-7B56-210E-4BCB-F7828DA776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755"/>
          <a:stretch>
            <a:fillRect/>
          </a:stretch>
        </p:blipFill>
        <p:spPr>
          <a:xfrm>
            <a:off x="6582364" y="5393870"/>
            <a:ext cx="2934928" cy="12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389479-26B4-8C02-0E08-F8BDA6B3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618881"/>
            <a:ext cx="5384800" cy="4495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BD49F4-DEC9-5612-62B8-523E25CB3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273"/>
            <a:ext cx="61595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9FAE05-BBAF-D44B-595A-D79F2107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92" y="15794"/>
            <a:ext cx="3727548" cy="9666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00CEE9-3529-1F9D-C69E-B6CCE611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590" y="53528"/>
            <a:ext cx="2831688" cy="3539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385742-6CA6-D708-43BE-F816C9DA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46" y="1550399"/>
            <a:ext cx="3617346" cy="42464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02FD92-869E-3528-705F-779270664590}"/>
              </a:ext>
            </a:extLst>
          </p:cNvPr>
          <p:cNvSpPr txBox="1"/>
          <p:nvPr/>
        </p:nvSpPr>
        <p:spPr>
          <a:xfrm>
            <a:off x="1002890" y="1105963"/>
            <a:ext cx="341783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FURBETTA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A3382C2-7203-1816-8EE7-FCA289D49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92" y="1993395"/>
            <a:ext cx="2815855" cy="31825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2375A7-1FF8-212D-9C73-A2856EE66987}"/>
              </a:ext>
            </a:extLst>
          </p:cNvPr>
          <p:cNvSpPr txBox="1"/>
          <p:nvPr/>
        </p:nvSpPr>
        <p:spPr>
          <a:xfrm>
            <a:off x="4660490" y="1105963"/>
            <a:ext cx="174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LESTI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060C3B1-0D38-DDDF-C469-6378A45B7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690" y="1993395"/>
            <a:ext cx="1993900" cy="3238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3AFBA9-5755-5553-7AFF-B3F7530C510B}"/>
              </a:ext>
            </a:extLst>
          </p:cNvPr>
          <p:cNvSpPr txBox="1"/>
          <p:nvPr/>
        </p:nvSpPr>
        <p:spPr>
          <a:xfrm>
            <a:off x="6929690" y="1120089"/>
            <a:ext cx="149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WEINER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9732EFF-3623-AC75-E2D5-6DC3DF42B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632" y="1708764"/>
            <a:ext cx="2562573" cy="35991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862D4C-8639-4FF4-AD3B-B905491E94C4}"/>
              </a:ext>
            </a:extLst>
          </p:cNvPr>
          <p:cNvSpPr txBox="1"/>
          <p:nvPr/>
        </p:nvSpPr>
        <p:spPr>
          <a:xfrm>
            <a:off x="9468523" y="110596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ZIMMERMAN</a:t>
            </a:r>
          </a:p>
        </p:txBody>
      </p:sp>
    </p:spTree>
    <p:extLst>
      <p:ext uri="{BB962C8B-B14F-4D97-AF65-F5344CB8AC3E}">
        <p14:creationId xmlns:p14="http://schemas.microsoft.com/office/powerpoint/2010/main" val="7187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EC21A58-6D5D-DCA0-B4BB-9EB6B304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0" y="157111"/>
            <a:ext cx="6083300" cy="17653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3923E6-6BAB-E27C-AE70-47929379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194" y="1922411"/>
            <a:ext cx="2833123" cy="41226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ED4C59-95D2-2BC3-02C1-7DD23B71D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53712"/>
            <a:ext cx="3496598" cy="3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1C052D-B27C-92BC-D2B6-AFA92E4EA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5" y="1274652"/>
            <a:ext cx="3711090" cy="46137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CBEE88-C07A-4FB9-266B-625DC837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3648"/>
            <a:ext cx="5867400" cy="1930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EEF91C-5079-21B3-6D65-0CF8CFD97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943" y="257687"/>
            <a:ext cx="2057157" cy="3789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24573B-105D-0D26-81BB-1B03F095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286062"/>
            <a:ext cx="2185332" cy="29643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56B503B-7659-89AF-47F7-38B716359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732" y="2554745"/>
            <a:ext cx="2628211" cy="258366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A781F5-09C7-42D6-AE50-FE45F8475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943" y="2035341"/>
            <a:ext cx="2171700" cy="35941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07ED0F-D8AB-0CEB-9D8A-EC2654D2D668}"/>
              </a:ext>
            </a:extLst>
          </p:cNvPr>
          <p:cNvSpPr txBox="1"/>
          <p:nvPr/>
        </p:nvSpPr>
        <p:spPr>
          <a:xfrm>
            <a:off x="5817066" y="5519107"/>
            <a:ext cx="297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 cc </a:t>
            </a:r>
            <a:r>
              <a:rPr lang="it-IT" dirty="0" err="1"/>
              <a:t>Pouch</a:t>
            </a:r>
            <a:r>
              <a:rPr lang="it-IT" dirty="0"/>
              <a:t>      12mm Stoma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1C203B-1D19-D001-7DC1-6EBDFB0F338C}"/>
              </a:ext>
            </a:extLst>
          </p:cNvPr>
          <p:cNvSpPr txBox="1"/>
          <p:nvPr/>
        </p:nvSpPr>
        <p:spPr>
          <a:xfrm>
            <a:off x="-1301779" y="257687"/>
            <a:ext cx="8082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LAPAROSCOPIC ERA</a:t>
            </a:r>
          </a:p>
        </p:txBody>
      </p:sp>
    </p:spTree>
    <p:extLst>
      <p:ext uri="{BB962C8B-B14F-4D97-AF65-F5344CB8AC3E}">
        <p14:creationId xmlns:p14="http://schemas.microsoft.com/office/powerpoint/2010/main" val="285400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294075-9C6A-5D9D-8020-556A49C9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6" y="1051231"/>
            <a:ext cx="4194501" cy="347652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1FFFF44-763C-0A8F-81C7-0F1FACC68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234" y="992237"/>
            <a:ext cx="3208054" cy="438682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F4960C-FD76-A87F-4303-3F2CF9116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655" y="916241"/>
            <a:ext cx="3208053" cy="46164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4929B7C-C198-7B22-95BD-4E12FF54E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814" y="4731880"/>
            <a:ext cx="1401232" cy="21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67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298111-7B3A-FF17-EC67-7FB10C8DD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11" y="114177"/>
            <a:ext cx="7165788" cy="239834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7F2468-8405-2E90-9904-DB84C49EF436}"/>
              </a:ext>
            </a:extLst>
          </p:cNvPr>
          <p:cNvSpPr txBox="1"/>
          <p:nvPr/>
        </p:nvSpPr>
        <p:spPr>
          <a:xfrm>
            <a:off x="150018" y="2517597"/>
            <a:ext cx="1135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observed</a:t>
            </a:r>
            <a:r>
              <a:rPr lang="it-IT" sz="2400" dirty="0"/>
              <a:t> a </a:t>
            </a:r>
            <a:r>
              <a:rPr lang="it-IT" sz="2400" dirty="0" err="1"/>
              <a:t>much</a:t>
            </a:r>
            <a:r>
              <a:rPr lang="it-IT" sz="2400" dirty="0"/>
              <a:t> </a:t>
            </a:r>
            <a:r>
              <a:rPr lang="it-IT" sz="2400" b="1" dirty="0" err="1"/>
              <a:t>higher</a:t>
            </a:r>
            <a:r>
              <a:rPr lang="it-IT" sz="2400" b="1" dirty="0"/>
              <a:t> </a:t>
            </a:r>
            <a:r>
              <a:rPr lang="it-IT" sz="2400" b="1" dirty="0" err="1"/>
              <a:t>incidence</a:t>
            </a:r>
            <a:r>
              <a:rPr lang="it-IT" sz="2400" b="1" dirty="0"/>
              <a:t> </a:t>
            </a:r>
            <a:r>
              <a:rPr lang="it-IT" sz="2400" dirty="0"/>
              <a:t>of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complication</a:t>
            </a:r>
            <a:r>
              <a:rPr lang="it-IT" sz="2400" dirty="0"/>
              <a:t> after the </a:t>
            </a:r>
            <a:r>
              <a:rPr lang="it-IT" sz="2400" b="1" dirty="0" err="1"/>
              <a:t>laparoscopic</a:t>
            </a:r>
            <a:r>
              <a:rPr lang="it-IT" sz="2400" dirty="0"/>
              <a:t> procedure,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never</a:t>
            </a:r>
            <a:r>
              <a:rPr lang="it-IT" sz="2400" dirty="0"/>
              <a:t> </a:t>
            </a:r>
            <a:r>
              <a:rPr lang="it-IT" sz="2400" dirty="0" err="1"/>
              <a:t>seen</a:t>
            </a:r>
            <a:r>
              <a:rPr lang="it-IT" sz="2400" dirty="0"/>
              <a:t> in </a:t>
            </a:r>
            <a:r>
              <a:rPr lang="it-IT" sz="2400" dirty="0" err="1"/>
              <a:t>our</a:t>
            </a:r>
            <a:r>
              <a:rPr lang="it-IT" sz="2400" dirty="0"/>
              <a:t> “open” </a:t>
            </a:r>
            <a:r>
              <a:rPr lang="it-IT" sz="2400" dirty="0" err="1"/>
              <a:t>patients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E87159-9B67-8773-9982-B87A1A3CC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225" y="4414759"/>
            <a:ext cx="5449829" cy="2329180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A40187E-C120-41CE-AFDA-3BC664928B8F}"/>
              </a:ext>
            </a:extLst>
          </p:cNvPr>
          <p:cNvCxnSpPr/>
          <p:nvPr/>
        </p:nvCxnSpPr>
        <p:spPr>
          <a:xfrm>
            <a:off x="2967225" y="5820889"/>
            <a:ext cx="4709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C531DB-D618-5314-ED9C-91F7CF3E7053}"/>
              </a:ext>
            </a:extLst>
          </p:cNvPr>
          <p:cNvSpPr txBox="1"/>
          <p:nvPr/>
        </p:nvSpPr>
        <p:spPr>
          <a:xfrm flipH="1">
            <a:off x="10390338" y="6318687"/>
            <a:ext cx="290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PP CUTOLO</a:t>
            </a:r>
          </a:p>
        </p:txBody>
      </p:sp>
    </p:spTree>
    <p:extLst>
      <p:ext uri="{BB962C8B-B14F-4D97-AF65-F5344CB8AC3E}">
        <p14:creationId xmlns:p14="http://schemas.microsoft.com/office/powerpoint/2010/main" val="255815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3AA98F-BEEC-4F39-88AC-FFD812B40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950" y="1729351"/>
            <a:ext cx="4044420" cy="33992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EEF870-662C-C049-DA2B-978C5CA0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0" y="1592826"/>
            <a:ext cx="3637362" cy="31247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644E38-D772-B2DB-FA9A-EBD39A463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598" y="1478926"/>
            <a:ext cx="3148781" cy="364972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CDAE027-1C94-B274-80E8-EEDEA7490B45}"/>
              </a:ext>
            </a:extLst>
          </p:cNvPr>
          <p:cNvSpPr/>
          <p:nvPr/>
        </p:nvSpPr>
        <p:spPr>
          <a:xfrm>
            <a:off x="4085303" y="1312606"/>
            <a:ext cx="516194" cy="4167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C2F4280-649C-7CA9-6D9A-CA8D232B0931}"/>
              </a:ext>
            </a:extLst>
          </p:cNvPr>
          <p:cNvSpPr/>
          <p:nvPr/>
        </p:nvSpPr>
        <p:spPr>
          <a:xfrm>
            <a:off x="8087308" y="1729351"/>
            <a:ext cx="516194" cy="4167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4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059B44-07B0-8403-0973-16CC42CE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9" y="406400"/>
            <a:ext cx="5207000" cy="1016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2F3C63C-50CA-669F-7EB9-02D9D035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69" y="1422400"/>
            <a:ext cx="2687514" cy="3282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624F2A-AF25-AA06-435F-FC4C31D8C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69" y="2254250"/>
            <a:ext cx="4686300" cy="2349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ED1590-07F8-6E81-CD92-2E781704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307" y="328246"/>
            <a:ext cx="5702300" cy="1041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4C669D-1B38-6F65-A9CA-F2349625A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307" y="1422400"/>
            <a:ext cx="3047999" cy="3282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30BFE6C-7978-2B9A-1F82-40B166182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681" y="2254250"/>
            <a:ext cx="6482319" cy="26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5CB874-730F-C2CF-E366-21B8CE3B2CC4}"/>
              </a:ext>
            </a:extLst>
          </p:cNvPr>
          <p:cNvSpPr txBox="1"/>
          <p:nvPr/>
        </p:nvSpPr>
        <p:spPr>
          <a:xfrm>
            <a:off x="1183310" y="7900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solidFill>
                  <a:srgbClr val="00B0F0"/>
                </a:solidFill>
              </a:rPr>
              <a:t>Laplace's</a:t>
            </a:r>
            <a:r>
              <a:rPr lang="it-IT" sz="3600" b="1" dirty="0">
                <a:solidFill>
                  <a:srgbClr val="00B0F0"/>
                </a:solidFill>
              </a:rPr>
              <a:t> and </a:t>
            </a:r>
            <a:r>
              <a:rPr lang="it-IT" sz="3600" b="1" dirty="0" err="1">
                <a:solidFill>
                  <a:srgbClr val="00B0F0"/>
                </a:solidFill>
              </a:rPr>
              <a:t>Poiseuille's</a:t>
            </a:r>
            <a:r>
              <a:rPr lang="it-IT" sz="3600" b="1" dirty="0">
                <a:solidFill>
                  <a:srgbClr val="00B0F0"/>
                </a:solidFill>
              </a:rPr>
              <a:t> </a:t>
            </a:r>
            <a:r>
              <a:rPr lang="it-IT" sz="3600" b="1" dirty="0" err="1">
                <a:solidFill>
                  <a:srgbClr val="00B0F0"/>
                </a:solidFill>
              </a:rPr>
              <a:t>Law</a:t>
            </a:r>
            <a:endParaRPr lang="it-IT" sz="3600" b="1" dirty="0">
              <a:solidFill>
                <a:srgbClr val="00B0F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047527-8100-5DE2-A528-34F5DC1C8026}"/>
              </a:ext>
            </a:extLst>
          </p:cNvPr>
          <p:cNvSpPr txBox="1"/>
          <p:nvPr/>
        </p:nvSpPr>
        <p:spPr>
          <a:xfrm>
            <a:off x="1488109" y="1612432"/>
            <a:ext cx="2743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/>
              <a:t>P</a:t>
            </a:r>
            <a:r>
              <a:rPr lang="it-IT" sz="3200" b="1" dirty="0"/>
              <a:t>=2T/</a:t>
            </a:r>
            <a:r>
              <a:rPr lang="it-IT" sz="3200" b="1" dirty="0" err="1"/>
              <a:t>r</a:t>
            </a:r>
            <a:endParaRPr lang="it-IT" sz="3200" b="1" dirty="0"/>
          </a:p>
          <a:p>
            <a:r>
              <a:rPr lang="it-IT" dirty="0" err="1"/>
              <a:t>P</a:t>
            </a:r>
            <a:r>
              <a:rPr lang="it-IT" dirty="0"/>
              <a:t>= pressure </a:t>
            </a:r>
          </a:p>
          <a:p>
            <a:r>
              <a:rPr lang="it-IT" dirty="0"/>
              <a:t>T=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tension</a:t>
            </a:r>
            <a:endParaRPr lang="it-IT" dirty="0"/>
          </a:p>
          <a:p>
            <a:r>
              <a:rPr lang="it-IT" dirty="0" err="1"/>
              <a:t>r</a:t>
            </a:r>
            <a:r>
              <a:rPr lang="it-IT" dirty="0"/>
              <a:t> = </a:t>
            </a:r>
            <a:r>
              <a:rPr lang="it-IT" dirty="0" err="1"/>
              <a:t>radius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CC2E1C-F5E2-19AF-D104-46A5CE6030AB}"/>
              </a:ext>
            </a:extLst>
          </p:cNvPr>
          <p:cNvSpPr txBox="1"/>
          <p:nvPr/>
        </p:nvSpPr>
        <p:spPr>
          <a:xfrm>
            <a:off x="1183310" y="3529157"/>
            <a:ext cx="634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Long </a:t>
            </a:r>
            <a:r>
              <a:rPr lang="it-IT" sz="2800" b="1" dirty="0" err="1"/>
              <a:t>narrow</a:t>
            </a:r>
            <a:r>
              <a:rPr lang="it-IT" sz="2800" b="1" dirty="0"/>
              <a:t> </a:t>
            </a:r>
            <a:r>
              <a:rPr lang="it-IT" sz="2800" b="1" dirty="0" err="1"/>
              <a:t>pouches</a:t>
            </a:r>
            <a:r>
              <a:rPr lang="it-IT" sz="2800" b="1" dirty="0"/>
              <a:t> </a:t>
            </a:r>
            <a:r>
              <a:rPr lang="it-IT" sz="2800" b="1" dirty="0" err="1"/>
              <a:t>should</a:t>
            </a:r>
            <a:r>
              <a:rPr lang="it-IT" sz="2800" b="1" dirty="0"/>
              <a:t> </a:t>
            </a:r>
            <a:r>
              <a:rPr lang="it-IT" sz="2800" b="1" dirty="0" err="1"/>
              <a:t>have</a:t>
            </a:r>
            <a:r>
              <a:rPr lang="it-IT" sz="2800" b="1" dirty="0"/>
              <a:t> </a:t>
            </a:r>
            <a:r>
              <a:rPr lang="it-IT" sz="2800" b="1" dirty="0" err="1"/>
              <a:t>less</a:t>
            </a:r>
            <a:r>
              <a:rPr lang="it-IT" sz="2800" b="1" dirty="0"/>
              <a:t> </a:t>
            </a:r>
            <a:r>
              <a:rPr lang="it-IT" sz="2800" b="1" dirty="0" err="1"/>
              <a:t>tendency</a:t>
            </a:r>
            <a:r>
              <a:rPr lang="it-IT" sz="2800" b="1" dirty="0"/>
              <a:t> to </a:t>
            </a:r>
            <a:r>
              <a:rPr lang="it-IT" sz="2800" b="1" dirty="0" err="1"/>
              <a:t>enlarge</a:t>
            </a:r>
            <a:endParaRPr lang="it-IT" sz="2800" b="1" dirty="0"/>
          </a:p>
        </p:txBody>
      </p:sp>
      <p:pic>
        <p:nvPicPr>
          <p:cNvPr id="2050" name="Picture 2" descr="KoreaMed Synapse">
            <a:extLst>
              <a:ext uri="{FF2B5EF4-FFF2-40B4-BE49-F238E27FC236}">
                <a16:creationId xmlns:a16="http://schemas.microsoft.com/office/drawing/2014/main" id="{B18B8CE2-DC4C-3B89-FA16-3F17F422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91" y="561489"/>
            <a:ext cx="2959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e Palloncino Con Palloncini Per La Festa Illustrazione Vettoriale  Isolata - Immagini vettoriali stock e altre immagini di Animale - iStock">
            <a:extLst>
              <a:ext uri="{FF2B5EF4-FFF2-40B4-BE49-F238E27FC236}">
                <a16:creationId xmlns:a16="http://schemas.microsoft.com/office/drawing/2014/main" id="{F2951328-C57D-3540-2493-9008CD69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89" y="3304689"/>
            <a:ext cx="2743201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3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707E33-B44A-1A17-F895-9F2F4442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16" y="716316"/>
            <a:ext cx="4989357" cy="19054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52E3340-5410-DD70-0CA4-D339181C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17" y="2621743"/>
            <a:ext cx="3532798" cy="3598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4BE548-80E7-097E-B813-9E0DD606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654" y="4114801"/>
            <a:ext cx="6977229" cy="19054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52B9C5-D097-75B0-0E6D-F6F6D0D99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312" y="281354"/>
            <a:ext cx="6388100" cy="3721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E1E5F5-BC68-6A91-E48D-2C7A9B5C5269}"/>
              </a:ext>
            </a:extLst>
          </p:cNvPr>
          <p:cNvSpPr txBox="1"/>
          <p:nvPr/>
        </p:nvSpPr>
        <p:spPr>
          <a:xfrm>
            <a:off x="1131570" y="138575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ERABS ERA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67DFEBB-A6FC-D22E-B674-0952D57A552F}"/>
              </a:ext>
            </a:extLst>
          </p:cNvPr>
          <p:cNvSpPr/>
          <p:nvPr/>
        </p:nvSpPr>
        <p:spPr>
          <a:xfrm>
            <a:off x="10354235" y="3429000"/>
            <a:ext cx="694765" cy="2420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34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CEFB4D-1F5C-187F-042A-EC136E8B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" y="962268"/>
            <a:ext cx="5014053" cy="45417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39C694-59D4-551E-2D46-2CEED541E0DB}"/>
              </a:ext>
            </a:extLst>
          </p:cNvPr>
          <p:cNvSpPr txBox="1"/>
          <p:nvPr/>
        </p:nvSpPr>
        <p:spPr>
          <a:xfrm>
            <a:off x="5451309" y="1102557"/>
            <a:ext cx="674069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EVOLVE TO IMPROVE</a:t>
            </a:r>
          </a:p>
          <a:p>
            <a:pPr algn="ctr"/>
            <a:r>
              <a:rPr lang="it-IT" sz="3600" b="1" dirty="0" err="1"/>
              <a:t>Weak</a:t>
            </a:r>
            <a:r>
              <a:rPr lang="it-IT" sz="3600" b="1" dirty="0"/>
              <a:t> Points</a:t>
            </a:r>
          </a:p>
          <a:p>
            <a:endParaRPr lang="it-IT" sz="2400" b="1" dirty="0"/>
          </a:p>
          <a:p>
            <a:r>
              <a:rPr lang="it-IT" sz="2400" b="1" dirty="0"/>
              <a:t>INSUFFICIENT WEIGHT LOSS &amp; WEIGHT RECIDIVISM</a:t>
            </a:r>
          </a:p>
          <a:p>
            <a:endParaRPr lang="it-IT" sz="2400" b="1" dirty="0"/>
          </a:p>
          <a:p>
            <a:r>
              <a:rPr lang="it-IT" sz="2400" b="1" dirty="0"/>
              <a:t>STANDARDIZATION: POUCH, STOMA, LIMB LENGHT</a:t>
            </a:r>
          </a:p>
          <a:p>
            <a:endParaRPr lang="it-IT" sz="2400" b="1" dirty="0"/>
          </a:p>
          <a:p>
            <a:r>
              <a:rPr lang="it-IT" sz="2400" b="1" dirty="0"/>
              <a:t>GASTRIC REMNANT Exploration</a:t>
            </a:r>
          </a:p>
        </p:txBody>
      </p:sp>
    </p:spTree>
    <p:extLst>
      <p:ext uri="{BB962C8B-B14F-4D97-AF65-F5344CB8AC3E}">
        <p14:creationId xmlns:p14="http://schemas.microsoft.com/office/powerpoint/2010/main" val="17154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6A1F1A-F336-9A9A-C727-EE548761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130300"/>
            <a:ext cx="7772400" cy="33257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870769-93AE-6735-5A6D-1BEE57A72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62" y="102870"/>
            <a:ext cx="4016676" cy="66522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A3F0BC-6C9C-77EA-81E5-37D348130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63" y="1055722"/>
            <a:ext cx="8410577" cy="40306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2265BE-551E-E8AA-CA3D-2FC50D75D6BA}"/>
              </a:ext>
            </a:extLst>
          </p:cNvPr>
          <p:cNvSpPr txBox="1"/>
          <p:nvPr/>
        </p:nvSpPr>
        <p:spPr>
          <a:xfrm flipH="1">
            <a:off x="10504638" y="6039202"/>
            <a:ext cx="290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PP CUTOLO</a:t>
            </a:r>
          </a:p>
        </p:txBody>
      </p:sp>
    </p:spTree>
    <p:extLst>
      <p:ext uri="{BB962C8B-B14F-4D97-AF65-F5344CB8AC3E}">
        <p14:creationId xmlns:p14="http://schemas.microsoft.com/office/powerpoint/2010/main" val="24272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767B96-EEC9-A3A4-906C-121836055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672" y="3800743"/>
            <a:ext cx="3494008" cy="262050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FACC59-D740-E77E-2CB9-EE6CC12F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08"/>
            <a:ext cx="3127442" cy="30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FDD117-BDC0-A6AC-EDD2-74E1C30B5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7461"/>
          <a:stretch>
            <a:fillRect/>
          </a:stretch>
        </p:blipFill>
        <p:spPr>
          <a:xfrm>
            <a:off x="9178875" y="3782615"/>
            <a:ext cx="3084289" cy="30753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D1E287-800F-257E-D831-C0F20D8F4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25721"/>
          <a:stretch>
            <a:fillRect/>
          </a:stretch>
        </p:blipFill>
        <p:spPr>
          <a:xfrm>
            <a:off x="9250041" y="0"/>
            <a:ext cx="2941959" cy="410322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52E9B2-BFC6-6D52-059A-D6A64E89D510}"/>
              </a:ext>
            </a:extLst>
          </p:cNvPr>
          <p:cNvSpPr txBox="1"/>
          <p:nvPr/>
        </p:nvSpPr>
        <p:spPr>
          <a:xfrm>
            <a:off x="3954207" y="206495"/>
            <a:ext cx="294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ROBOTIC RYGBP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421372-13B8-96AE-A678-E0CBD6E99501}"/>
              </a:ext>
            </a:extLst>
          </p:cNvPr>
          <p:cNvSpPr txBox="1"/>
          <p:nvPr/>
        </p:nvSpPr>
        <p:spPr>
          <a:xfrm>
            <a:off x="3048643" y="1387855"/>
            <a:ext cx="66324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/>
              <a:t>Robotic-assisted</a:t>
            </a:r>
            <a:r>
              <a:rPr lang="it-IT" sz="3200" dirty="0"/>
              <a:t> RYGB </a:t>
            </a:r>
            <a:r>
              <a:rPr lang="it-IT" sz="3200" dirty="0" err="1"/>
              <a:t>was</a:t>
            </a:r>
            <a:r>
              <a:rPr lang="it-IT" sz="3200" dirty="0"/>
              <a:t> first </a:t>
            </a:r>
            <a:r>
              <a:rPr lang="it-IT" sz="3200" dirty="0" err="1"/>
              <a:t>introduced</a:t>
            </a:r>
            <a:r>
              <a:rPr lang="it-IT" sz="3200" dirty="0"/>
              <a:t> in 2001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3B82DCA-5544-CAB1-C18C-B0178D71D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643" y="4648296"/>
            <a:ext cx="3389089" cy="33285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21B9E73-ECEB-B935-C6D2-446D67D36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643" y="2873111"/>
            <a:ext cx="6248400" cy="17145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7CB0A7-F977-4AA7-6819-26C2BEC1949F}"/>
              </a:ext>
            </a:extLst>
          </p:cNvPr>
          <p:cNvSpPr txBox="1"/>
          <p:nvPr/>
        </p:nvSpPr>
        <p:spPr>
          <a:xfrm>
            <a:off x="3048643" y="5091660"/>
            <a:ext cx="193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</a:rPr>
              <a:t>March 2004</a:t>
            </a:r>
          </a:p>
        </p:txBody>
      </p:sp>
    </p:spTree>
    <p:extLst>
      <p:ext uri="{BB962C8B-B14F-4D97-AF65-F5344CB8AC3E}">
        <p14:creationId xmlns:p14="http://schemas.microsoft.com/office/powerpoint/2010/main" val="461305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F488C3-F17A-A359-C083-81E4DE5F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70" y="3429000"/>
            <a:ext cx="4874329" cy="28573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DD94ED5-A7F3-19B7-4D6E-20C6554C6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70" y="0"/>
            <a:ext cx="4040632" cy="35945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730983-86F7-0F55-8CEF-55BE3C840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929676"/>
            <a:ext cx="6419833" cy="47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12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/>
          <p:nvPr/>
        </p:nvSpPr>
        <p:spPr>
          <a:xfrm>
            <a:off x="713771" y="532433"/>
            <a:ext cx="8858492" cy="59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5082"/>
              </a:buClr>
              <a:buSzPts val="3200"/>
              <a:buFont typeface="Calibri"/>
              <a:buNone/>
            </a:pPr>
            <a:r>
              <a:rPr lang="it-IT" sz="3200" b="1">
                <a:solidFill>
                  <a:srgbClr val="1E5082"/>
                </a:solidFill>
                <a:latin typeface="Calibri"/>
                <a:ea typeface="Calibri"/>
                <a:cs typeface="Calibri"/>
                <a:sym typeface="Calibri"/>
              </a:rPr>
              <a:t>I vantaggi robotici</a:t>
            </a:r>
            <a:endParaRPr sz="2400" b="0" i="1">
              <a:solidFill>
                <a:srgbClr val="1E5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1E5082"/>
              </a:buClr>
              <a:buSzPts val="100"/>
              <a:buFont typeface="Arial"/>
              <a:buChar char="•"/>
            </a:pPr>
            <a:r>
              <a:rPr lang="it-IT" sz="100" b="0" i="0" u="none" strike="noStrike" cap="none">
                <a:solidFill>
                  <a:srgbClr val="1E5082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100" b="0" i="0" u="none" strike="noStrike" cap="none">
              <a:solidFill>
                <a:srgbClr val="1E5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1200"/>
              </a:spcBef>
              <a:spcAft>
                <a:spcPts val="0"/>
              </a:spcAft>
              <a:buClr>
                <a:srgbClr val="1E5082"/>
              </a:buClr>
              <a:buSzPts val="100"/>
              <a:buFont typeface="Arial"/>
              <a:buChar char="•"/>
            </a:pPr>
            <a:r>
              <a:rPr lang="it-IT" sz="100" b="0" i="0" u="none" strike="noStrike" cap="none">
                <a:solidFill>
                  <a:srgbClr val="1E5082"/>
                </a:solidFill>
                <a:latin typeface="Calibri"/>
                <a:ea typeface="Calibri"/>
                <a:cs typeface="Calibri"/>
                <a:sym typeface="Calibri"/>
              </a:rPr>
              <a:t>ggt</a:t>
            </a:r>
            <a:endParaRPr sz="100" b="0" i="0" u="none" strike="noStrike" cap="none">
              <a:solidFill>
                <a:srgbClr val="1E5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08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Noto Sans Symbols"/>
              <a:buNone/>
            </a:pPr>
            <a:endParaRPr sz="100" b="0" i="0" u="none" strike="noStrike" cap="none">
              <a:solidFill>
                <a:srgbClr val="1E50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3783" y="2558004"/>
            <a:ext cx="3724433" cy="228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322" y="2888849"/>
            <a:ext cx="3914374" cy="123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42" y="1485496"/>
            <a:ext cx="3624421" cy="1232303"/>
          </a:xfrm>
          <a:prstGeom prst="rect">
            <a:avLst/>
          </a:prstGeom>
          <a:solidFill>
            <a:srgbClr val="1E5082"/>
          </a:solidFill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625" y="4562542"/>
            <a:ext cx="3542071" cy="114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93045" y="3212622"/>
            <a:ext cx="3724433" cy="97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14702" y="1656547"/>
            <a:ext cx="3380028" cy="123230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9"/>
          <p:cNvSpPr txBox="1"/>
          <p:nvPr/>
        </p:nvSpPr>
        <p:spPr>
          <a:xfrm>
            <a:off x="8229600" y="4719766"/>
            <a:ext cx="21209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1E5082"/>
                </a:solidFill>
                <a:latin typeface="Calibri"/>
                <a:ea typeface="Calibri"/>
                <a:cs typeface="Calibri"/>
                <a:sym typeface="Calibri"/>
              </a:rPr>
              <a:t>Sicurezza procedurale</a:t>
            </a:r>
            <a:endParaRPr/>
          </a:p>
        </p:txBody>
      </p:sp>
      <p:pic>
        <p:nvPicPr>
          <p:cNvPr id="392" name="Google Shape;392;p39" descr="Bilancia della giustiz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80330" y="463636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tic gastric bypass pouch">
            <a:hlinkClick r:id="" action="ppaction://media"/>
            <a:extLst>
              <a:ext uri="{FF2B5EF4-FFF2-40B4-BE49-F238E27FC236}">
                <a16:creationId xmlns:a16="http://schemas.microsoft.com/office/drawing/2014/main" id="{7B346F5B-E294-89AC-4D65-F3A1905F9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281019"/>
            <a:ext cx="6489783" cy="3650503"/>
          </a:xfrm>
          <a:prstGeom prst="rect">
            <a:avLst/>
          </a:prstGeom>
        </p:spPr>
      </p:pic>
      <p:pic>
        <p:nvPicPr>
          <p:cNvPr id="5" name="robotic gastric bypass suture">
            <a:hlinkClick r:id="" action="ppaction://media"/>
            <a:extLst>
              <a:ext uri="{FF2B5EF4-FFF2-40B4-BE49-F238E27FC236}">
                <a16:creationId xmlns:a16="http://schemas.microsoft.com/office/drawing/2014/main" id="{58A3342D-8087-0EB1-8C55-F67BA68033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2217" y="1281019"/>
            <a:ext cx="6489783" cy="36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27294B-3402-5BA3-2D7B-1873F0A0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10" y="80868"/>
            <a:ext cx="5760908" cy="1485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875F83-97A8-8565-690E-6A3B93E7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18" y="686246"/>
            <a:ext cx="5682638" cy="4615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8593C3-0926-32C1-F3E2-09997362EE7C}"/>
              </a:ext>
            </a:extLst>
          </p:cNvPr>
          <p:cNvSpPr txBox="1"/>
          <p:nvPr/>
        </p:nvSpPr>
        <p:spPr>
          <a:xfrm>
            <a:off x="45277" y="1563536"/>
            <a:ext cx="121467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No </a:t>
            </a:r>
            <a:r>
              <a:rPr lang="it-IT" sz="2400" dirty="0" err="1"/>
              <a:t>signiﬁcant</a:t>
            </a:r>
            <a:r>
              <a:rPr lang="it-IT" sz="2400" dirty="0"/>
              <a:t> </a:t>
            </a:r>
            <a:r>
              <a:rPr lang="it-IT" sz="2400" dirty="0" err="1"/>
              <a:t>difference</a:t>
            </a:r>
            <a:r>
              <a:rPr lang="it-IT" sz="2400" dirty="0"/>
              <a:t> in key </a:t>
            </a:r>
            <a:r>
              <a:rPr lang="it-IT" sz="2400" dirty="0" err="1"/>
              <a:t>outcome</a:t>
            </a:r>
            <a:r>
              <a:rPr lang="it-IT" sz="2400" dirty="0"/>
              <a:t> </a:t>
            </a:r>
            <a:r>
              <a:rPr lang="it-IT" sz="2400" dirty="0" err="1"/>
              <a:t>measures</a:t>
            </a:r>
            <a:r>
              <a:rPr lang="it-IT" sz="2400" dirty="0"/>
              <a:t> in </a:t>
            </a:r>
            <a:r>
              <a:rPr lang="it-IT" sz="2400" dirty="0" err="1"/>
              <a:t>robotic</a:t>
            </a:r>
            <a:r>
              <a:rPr lang="it-IT" sz="2400" dirty="0"/>
              <a:t> versus </a:t>
            </a:r>
            <a:r>
              <a:rPr lang="it-IT" sz="2400" dirty="0" err="1"/>
              <a:t>laparoscopic</a:t>
            </a:r>
            <a:r>
              <a:rPr lang="it-IT" sz="2400" dirty="0"/>
              <a:t> </a:t>
            </a:r>
            <a:r>
              <a:rPr lang="it-IT" sz="2400" dirty="0" err="1"/>
              <a:t>gastric</a:t>
            </a:r>
            <a:r>
              <a:rPr lang="it-IT" sz="2400" dirty="0"/>
              <a:t> bypass.</a:t>
            </a:r>
          </a:p>
          <a:p>
            <a:r>
              <a:rPr lang="it-IT" sz="2400" dirty="0"/>
              <a:t> </a:t>
            </a:r>
          </a:p>
          <a:p>
            <a:r>
              <a:rPr lang="it-IT" sz="2400" dirty="0"/>
              <a:t>RBS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a </a:t>
            </a:r>
            <a:r>
              <a:rPr lang="it-IT" sz="2400" dirty="0" err="1"/>
              <a:t>slightly</a:t>
            </a:r>
            <a:r>
              <a:rPr lang="it-IT" sz="2400" dirty="0"/>
              <a:t> </a:t>
            </a:r>
            <a:r>
              <a:rPr lang="it-IT" sz="2400" dirty="0" err="1"/>
              <a:t>higher</a:t>
            </a:r>
            <a:r>
              <a:rPr lang="it-IT" sz="2400" dirty="0"/>
              <a:t> </a:t>
            </a:r>
            <a:r>
              <a:rPr lang="it-IT" sz="2400" dirty="0" err="1"/>
              <a:t>reoperation</a:t>
            </a:r>
            <a:r>
              <a:rPr lang="it-IT" sz="2400" dirty="0"/>
              <a:t> rate and </a:t>
            </a:r>
            <a:r>
              <a:rPr lang="it-IT" sz="2400" dirty="0" err="1"/>
              <a:t>there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no </a:t>
            </a:r>
            <a:r>
              <a:rPr lang="it-IT" sz="2400" dirty="0" err="1"/>
              <a:t>reduction</a:t>
            </a:r>
            <a:r>
              <a:rPr lang="it-IT" sz="2400" dirty="0"/>
              <a:t> in overall </a:t>
            </a:r>
          </a:p>
          <a:p>
            <a:r>
              <a:rPr lang="it-IT" sz="2400" dirty="0" err="1"/>
              <a:t>complication</a:t>
            </a:r>
            <a:r>
              <a:rPr lang="it-IT" sz="2400" dirty="0"/>
              <a:t> rate with the use of </a:t>
            </a:r>
            <a:r>
              <a:rPr lang="it-IT" sz="2400" dirty="0" err="1"/>
              <a:t>robotic</a:t>
            </a:r>
            <a:r>
              <a:rPr lang="it-IT" sz="2400" dirty="0"/>
              <a:t> </a:t>
            </a:r>
            <a:r>
              <a:rPr lang="it-IT" sz="2400" dirty="0" err="1"/>
              <a:t>platform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0E7C55-7F6E-566F-A174-5DEF99BC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83" y="3429000"/>
            <a:ext cx="6114304" cy="15285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22EF19-34E2-9546-24D2-A7FDB1E32D56}"/>
              </a:ext>
            </a:extLst>
          </p:cNvPr>
          <p:cNvSpPr txBox="1"/>
          <p:nvPr/>
        </p:nvSpPr>
        <p:spPr>
          <a:xfrm>
            <a:off x="164412" y="4971425"/>
            <a:ext cx="12136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Robotic</a:t>
            </a:r>
            <a:r>
              <a:rPr lang="it-IT" sz="2400" dirty="0"/>
              <a:t> surgery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lower</a:t>
            </a:r>
            <a:r>
              <a:rPr lang="it-IT" sz="2400" dirty="0"/>
              <a:t> </a:t>
            </a:r>
            <a:r>
              <a:rPr lang="it-IT" sz="2400" dirty="0" err="1"/>
              <a:t>postoperative</a:t>
            </a:r>
            <a:r>
              <a:rPr lang="it-IT" sz="2400" dirty="0"/>
              <a:t> </a:t>
            </a:r>
            <a:r>
              <a:rPr lang="it-IT" sz="2400" dirty="0" err="1"/>
              <a:t>morbidity</a:t>
            </a:r>
            <a:r>
              <a:rPr lang="it-IT" sz="2400" dirty="0"/>
              <a:t> and </a:t>
            </a:r>
            <a:r>
              <a:rPr lang="it-IT" sz="2400" dirty="0" err="1"/>
              <a:t>shorter</a:t>
            </a:r>
            <a:r>
              <a:rPr lang="it-IT" sz="2400" dirty="0"/>
              <a:t> </a:t>
            </a:r>
            <a:r>
              <a:rPr lang="it-IT" sz="2400" dirty="0" err="1"/>
              <a:t>length</a:t>
            </a:r>
            <a:r>
              <a:rPr lang="it-IT" sz="2400" dirty="0"/>
              <a:t> of stay in </a:t>
            </a:r>
            <a:r>
              <a:rPr lang="it-IT" sz="2400" dirty="0" err="1"/>
              <a:t>revisional</a:t>
            </a:r>
            <a:r>
              <a:rPr lang="it-IT" sz="2400" dirty="0"/>
              <a:t> RYGB </a:t>
            </a:r>
          </a:p>
          <a:p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compared</a:t>
            </a:r>
            <a:r>
              <a:rPr lang="it-IT" sz="2400" dirty="0"/>
              <a:t> to </a:t>
            </a:r>
            <a:r>
              <a:rPr lang="it-IT" sz="2400" dirty="0" err="1"/>
              <a:t>laparoscopic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B62966-7268-8EF2-EE37-D9DF40E90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95823"/>
            <a:ext cx="6572119" cy="5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3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AF42-2010-B0CA-D80D-9C5C662C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0BC54B-0A33-E087-BE35-AD02EE493833}"/>
              </a:ext>
            </a:extLst>
          </p:cNvPr>
          <p:cNvSpPr txBox="1"/>
          <p:nvPr/>
        </p:nvSpPr>
        <p:spPr>
          <a:xfrm>
            <a:off x="967154" y="334108"/>
            <a:ext cx="1025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FUTURE? AI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8FE969-C1E2-6B5C-A2F5-5B171C0D5B00}"/>
              </a:ext>
            </a:extLst>
          </p:cNvPr>
          <p:cNvSpPr txBox="1"/>
          <p:nvPr/>
        </p:nvSpPr>
        <p:spPr>
          <a:xfrm>
            <a:off x="638908" y="1309861"/>
            <a:ext cx="105859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Ottimizzazione delle componenti tecniche</a:t>
            </a:r>
            <a:endParaRPr lang="it-IT" sz="2800" dirty="0"/>
          </a:p>
          <a:p>
            <a:r>
              <a:rPr lang="it-IT" sz="2800" dirty="0"/>
              <a:t>L’IA può aiutare a definire “modelli ottimali” per :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dimensione della </a:t>
            </a:r>
            <a:r>
              <a:rPr lang="it-IT" sz="2800" dirty="0" err="1"/>
              <a:t>pouch</a:t>
            </a:r>
            <a:r>
              <a:rPr lang="it-IT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lunghezza dei </a:t>
            </a:r>
            <a:r>
              <a:rPr lang="it-IT" sz="2800" dirty="0" err="1"/>
              <a:t>limb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ampio vs stretto outlet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proporzione </a:t>
            </a:r>
            <a:r>
              <a:rPr lang="it-IT" sz="2800" dirty="0" err="1"/>
              <a:t>remnant</a:t>
            </a:r>
            <a:r>
              <a:rPr lang="it-IT" sz="2800" dirty="0"/>
              <a:t> gastrico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collegamenti particolari (bypass funzionale)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Predire andamento del calo ponderale e risoluzione comorbidità per tipo di ammalato</a:t>
            </a:r>
          </a:p>
          <a:p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28309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BD3D7A-8F9C-8820-F764-1768351D5779}"/>
              </a:ext>
            </a:extLst>
          </p:cNvPr>
          <p:cNvSpPr txBox="1"/>
          <p:nvPr/>
        </p:nvSpPr>
        <p:spPr>
          <a:xfrm>
            <a:off x="496507" y="82661"/>
            <a:ext cx="1025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FUTURE? AI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A76685-3CF9-E4EF-ED12-7D67B56FF1F9}"/>
              </a:ext>
            </a:extLst>
          </p:cNvPr>
          <p:cNvSpPr txBox="1"/>
          <p:nvPr/>
        </p:nvSpPr>
        <p:spPr>
          <a:xfrm>
            <a:off x="80936" y="605881"/>
            <a:ext cx="82562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Assistente intraoperatorio e robotica intelligente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Riconoscimento di fasi chirurgiche e passi operativi</a:t>
            </a:r>
          </a:p>
          <a:p>
            <a:endParaRPr lang="it-IT" sz="2800" dirty="0"/>
          </a:p>
          <a:p>
            <a:r>
              <a:rPr lang="it-IT" sz="2800" dirty="0"/>
              <a:t>modelli che riconoscono fasi/step durante bypass Roux-en-Y per aiutare valutazioni di workflow, formazione, controllo qualità. </a:t>
            </a:r>
          </a:p>
          <a:p>
            <a:endParaRPr lang="it-IT" sz="2800" dirty="0"/>
          </a:p>
          <a:p>
            <a:r>
              <a:rPr lang="it-IT" sz="2800" dirty="0"/>
              <a:t>Possibilità che algoritmi siano usati intraoperatori per suggerire margini, dimensioni </a:t>
            </a:r>
            <a:r>
              <a:rPr lang="it-IT" sz="2800" dirty="0" err="1"/>
              <a:t>ideal</a:t>
            </a:r>
            <a:r>
              <a:rPr lang="it-IT" sz="2800" dirty="0"/>
              <a:t>-tipiche della </a:t>
            </a:r>
            <a:r>
              <a:rPr lang="it-IT" sz="2800" dirty="0" err="1"/>
              <a:t>pouch</a:t>
            </a:r>
            <a:r>
              <a:rPr lang="it-IT" sz="2800" dirty="0"/>
              <a:t>, posizionamento ottimale, controllo visivo automatizzato di sicurezza (suture, </a:t>
            </a:r>
            <a:r>
              <a:rPr lang="it-IT" sz="2800" dirty="0" err="1"/>
              <a:t>stapler</a:t>
            </a:r>
            <a:r>
              <a:rPr lang="it-IT" sz="2800" dirty="0"/>
              <a:t> line leak, </a:t>
            </a:r>
            <a:r>
              <a:rPr lang="it-IT" sz="2800" dirty="0" err="1"/>
              <a:t>etc</a:t>
            </a:r>
            <a:r>
              <a:rPr lang="it-IT" sz="2800" dirty="0"/>
              <a:t>)</a:t>
            </a:r>
          </a:p>
          <a:p>
            <a:endParaRPr lang="it-IT" sz="2800" dirty="0"/>
          </a:p>
          <a:p>
            <a:endParaRPr lang="it-IT" sz="2800" dirty="0"/>
          </a:p>
          <a:p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F00ABB-BA54-919E-B849-95179299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140" y="77859"/>
            <a:ext cx="4958860" cy="7829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BC356D-0C35-2831-98D6-019A1A60D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533" y="1633288"/>
            <a:ext cx="4107467" cy="29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9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6D13FD-A78A-424D-263A-938F83874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18454" r="11592" b="25260"/>
          <a:stretch>
            <a:fillRect/>
          </a:stretch>
        </p:blipFill>
        <p:spPr>
          <a:xfrm>
            <a:off x="-1" y="457201"/>
            <a:ext cx="12169369" cy="50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8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ECFE82-07AB-6C38-7F40-7FD3C65D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69" y="374855"/>
            <a:ext cx="3022600" cy="1333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0B92AC2-8E2B-44F0-C8E7-69764EE5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756" y="1708356"/>
            <a:ext cx="3272024" cy="290955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F30B99-DBE1-D02B-B43F-C84B5BD2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057" y="1295025"/>
            <a:ext cx="3200061" cy="34413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B879C7-235C-A409-FBCD-5C2A20596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055" y="373992"/>
            <a:ext cx="4344534" cy="6915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06CD70B-EC43-4A07-D1AB-98C8467CB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59" y="1294661"/>
            <a:ext cx="3272024" cy="40011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BB039E-B2DE-4FAA-7B91-18993A95C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353" y="5062261"/>
            <a:ext cx="7428897" cy="6915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A9614B-5D38-2BA2-020C-0E15BEF5B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616" y="4778681"/>
            <a:ext cx="1788729" cy="2835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6D2A7D2-4F6B-0357-B0D0-A252E9200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200" y="3340100"/>
            <a:ext cx="1117600" cy="177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413FBF-7F5A-DB6F-1236-89C7BF140C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9320" r="3329"/>
          <a:stretch>
            <a:fillRect/>
          </a:stretch>
        </p:blipFill>
        <p:spPr>
          <a:xfrm>
            <a:off x="7890176" y="1391472"/>
            <a:ext cx="2817153" cy="404267"/>
          </a:xfrm>
          <a:prstGeom prst="rect">
            <a:avLst/>
          </a:prstGeom>
        </p:spPr>
      </p:pic>
      <p:cxnSp>
        <p:nvCxnSpPr>
          <p:cNvPr id="13" name="Connettore dritto 12">
            <a:extLst>
              <a:ext uri="{FF2B5EF4-FFF2-40B4-BE49-F238E27FC236}">
                <a16:creationId xmlns:a16="http://schemas.microsoft.com/office/drawing/2014/main" id="{84FF5488-D449-826A-EEB6-A650A60871E1}"/>
              </a:ext>
            </a:extLst>
          </p:cNvPr>
          <p:cNvCxnSpPr/>
          <p:nvPr/>
        </p:nvCxnSpPr>
        <p:spPr>
          <a:xfrm>
            <a:off x="4152869" y="5753840"/>
            <a:ext cx="13843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21DCE3-9128-4588-F1C3-DF9220BD5E98}"/>
              </a:ext>
            </a:extLst>
          </p:cNvPr>
          <p:cNvSpPr txBox="1"/>
          <p:nvPr/>
        </p:nvSpPr>
        <p:spPr>
          <a:xfrm>
            <a:off x="8613057" y="5562975"/>
            <a:ext cx="10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5 HOURS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FD1CB8-9ACD-AA39-058C-0C119508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41" y="56850"/>
            <a:ext cx="8116765" cy="6093667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023EE87-C668-5B5A-BFE8-204C779B17C5}"/>
              </a:ext>
            </a:extLst>
          </p:cNvPr>
          <p:cNvSpPr/>
          <p:nvPr/>
        </p:nvSpPr>
        <p:spPr>
          <a:xfrm>
            <a:off x="2643554" y="2910255"/>
            <a:ext cx="1049214" cy="835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CEA1F8A-B0A6-2ED2-ADC3-5C1A94F3843D}"/>
              </a:ext>
            </a:extLst>
          </p:cNvPr>
          <p:cNvSpPr/>
          <p:nvPr/>
        </p:nvSpPr>
        <p:spPr>
          <a:xfrm>
            <a:off x="4319951" y="2927836"/>
            <a:ext cx="1049213" cy="835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B04945F-C8E3-DD07-2768-B36286FE999B}"/>
              </a:ext>
            </a:extLst>
          </p:cNvPr>
          <p:cNvSpPr/>
          <p:nvPr/>
        </p:nvSpPr>
        <p:spPr>
          <a:xfrm>
            <a:off x="5867400" y="334485"/>
            <a:ext cx="914400" cy="1107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9923291-6D2F-7851-80B8-55845FB9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03" y="1081139"/>
            <a:ext cx="9402594" cy="321064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4E9D45D-7B06-34A8-37A8-C6610AAD9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76" y="4291781"/>
            <a:ext cx="2771351" cy="2875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5C8A26-F88B-1CC3-0E11-4D0E58D62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83" y="4291781"/>
            <a:ext cx="1882426" cy="2875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91A69E-B0BE-5C2C-EB90-4C334612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387" y="4299154"/>
            <a:ext cx="2780066" cy="2875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C378156-E393-B262-279A-778B8429D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576" y="4718050"/>
            <a:ext cx="2832100" cy="165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DB45B4C-5EAC-37BC-EEE3-F073455E0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576" y="4861027"/>
            <a:ext cx="1587500" cy="1651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D807CEC-B7F1-EF3E-42D9-0117489EB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363" y="4648200"/>
            <a:ext cx="2781300" cy="469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18C1BC3-ACE7-3026-5639-478BEAA32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3387" y="4638777"/>
            <a:ext cx="27559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3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5AB5E-9F6C-60C9-4F5D-198CDF52E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47D43A-56AE-CD5A-3126-BAD7CB5AA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-9606"/>
            <a:ext cx="5436009" cy="40311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4167743-07F5-6635-7FCC-4D0595D9F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405" y="4021602"/>
            <a:ext cx="1835925" cy="2542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10DDAA-BF21-4BD8-3C28-819A8C35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34"/>
          <a:stretch>
            <a:fillRect/>
          </a:stretch>
        </p:blipFill>
        <p:spPr>
          <a:xfrm>
            <a:off x="3871893" y="4367510"/>
            <a:ext cx="1034948" cy="3202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AD1AEE-90F3-A755-EDA1-2EBBB0BF7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380" y="4828463"/>
            <a:ext cx="2743200" cy="4572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A8476D3-4094-25DB-9AC6-9B6A81F87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104" y="3978758"/>
            <a:ext cx="2818299" cy="29666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9B0695E-8894-F0F2-511A-12F060742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403" y="4804256"/>
            <a:ext cx="279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0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A3B1A2-D37F-E487-7A1A-0302CFC5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" y="187630"/>
            <a:ext cx="2909487" cy="39961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C025941-F6E5-79B0-6443-C4300D59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212" y="4244052"/>
            <a:ext cx="1964311" cy="2542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10C62A-F1E7-6658-32BF-E3792E83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65" y="4604317"/>
            <a:ext cx="2743200" cy="304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A0020D-74B9-2EE0-1701-1727228E64FE}"/>
              </a:ext>
            </a:extLst>
          </p:cNvPr>
          <p:cNvSpPr txBox="1"/>
          <p:nvPr/>
        </p:nvSpPr>
        <p:spPr>
          <a:xfrm>
            <a:off x="4663440" y="2185711"/>
            <a:ext cx="7371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But </a:t>
            </a:r>
            <a:r>
              <a:rPr lang="it-IT" sz="2400" b="1" dirty="0" err="1"/>
              <a:t>that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another</a:t>
            </a:r>
            <a:r>
              <a:rPr lang="it-IT" sz="2400" b="1" dirty="0"/>
              <a:t> story and </a:t>
            </a:r>
            <a:r>
              <a:rPr lang="it-IT" sz="2400" b="1" dirty="0" err="1"/>
              <a:t>shall</a:t>
            </a:r>
            <a:r>
              <a:rPr lang="it-IT" sz="2400" b="1" dirty="0"/>
              <a:t> be </a:t>
            </a:r>
            <a:r>
              <a:rPr lang="it-IT" sz="2400" b="1" dirty="0" err="1"/>
              <a:t>told</a:t>
            </a:r>
            <a:r>
              <a:rPr lang="it-IT" sz="2400" b="1" dirty="0"/>
              <a:t> </a:t>
            </a:r>
            <a:r>
              <a:rPr lang="it-IT" sz="2400" b="1" dirty="0" err="1"/>
              <a:t>another</a:t>
            </a:r>
            <a:r>
              <a:rPr lang="it-IT" sz="2400" b="1" dirty="0"/>
              <a:t> time</a:t>
            </a:r>
            <a:r>
              <a:rPr lang="it-IT" sz="2400" dirty="0"/>
              <a:t>. </a:t>
            </a:r>
          </a:p>
          <a:p>
            <a:pPr algn="ctr"/>
            <a:r>
              <a:rPr lang="it-IT" dirty="0"/>
              <a:t>Cit. Michael Ende </a:t>
            </a:r>
          </a:p>
          <a:p>
            <a:pPr algn="ctr"/>
            <a:r>
              <a:rPr lang="it-IT" dirty="0"/>
              <a:t> The </a:t>
            </a:r>
            <a:r>
              <a:rPr lang="it-IT" dirty="0" err="1"/>
              <a:t>Neverending</a:t>
            </a:r>
            <a:r>
              <a:rPr lang="it-IT" dirty="0"/>
              <a:t> Story </a:t>
            </a:r>
          </a:p>
        </p:txBody>
      </p:sp>
    </p:spTree>
    <p:extLst>
      <p:ext uri="{BB962C8B-B14F-4D97-AF65-F5344CB8AC3E}">
        <p14:creationId xmlns:p14="http://schemas.microsoft.com/office/powerpoint/2010/main" val="27882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71107"/>
            <a:ext cx="6420411" cy="7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/>
          <a:stretch>
            <a:fillRect/>
          </a:stretch>
        </p:blipFill>
        <p:spPr bwMode="auto">
          <a:xfrm>
            <a:off x="2968114" y="1268413"/>
            <a:ext cx="6420411" cy="393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14" y="0"/>
            <a:ext cx="5848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8148651-4EA7-93D5-EF40-5AF6B1FEE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7" y="1268413"/>
            <a:ext cx="2618865" cy="3694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1251C-9C20-0AB4-F164-6F3EA561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6"/>
          <a:stretch>
            <a:fillRect/>
          </a:stretch>
        </p:blipFill>
        <p:spPr bwMode="auto">
          <a:xfrm>
            <a:off x="2495551" y="5060154"/>
            <a:ext cx="7486650" cy="105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"/>
          <a:stretch>
            <a:fillRect/>
          </a:stretch>
        </p:blipFill>
        <p:spPr bwMode="auto">
          <a:xfrm>
            <a:off x="3530600" y="2571750"/>
            <a:ext cx="52085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"/>
          <a:stretch>
            <a:fillRect/>
          </a:stretch>
        </p:blipFill>
        <p:spPr bwMode="auto">
          <a:xfrm>
            <a:off x="2024064" y="1"/>
            <a:ext cx="807243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12215</TotalTime>
  <Words>318</Words>
  <Application>Microsoft Macintosh PowerPoint</Application>
  <PresentationFormat>Widescreen</PresentationFormat>
  <Paragraphs>66</Paragraphs>
  <Slides>29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Calibri</vt:lpstr>
      <vt:lpstr>Noto Sans Symbols</vt:lpstr>
      <vt:lpstr>Wingdings</vt:lpstr>
      <vt:lpstr>RetrospectVTI</vt:lpstr>
      <vt:lpstr>RYGB: EVOLUZIONE DELLA TECNICA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pier paolo cutolo</cp:lastModifiedBy>
  <cp:revision>37</cp:revision>
  <dcterms:created xsi:type="dcterms:W3CDTF">2022-02-27T17:36:31Z</dcterms:created>
  <dcterms:modified xsi:type="dcterms:W3CDTF">2025-10-23T19:00:22Z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